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33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34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40.xml" ContentType="application/vnd.openxmlformats-officedocument.presentationml.notesSlide+xml"/>
  <Override PartName="/ppt/comments/comment7.xml" ContentType="application/vnd.openxmlformats-officedocument.presentationml.comments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2" r:id="rId2"/>
  </p:sldMasterIdLst>
  <p:notesMasterIdLst>
    <p:notesMasterId r:id="rId4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49" roundtripDataSignature="AMtx7mh/67VXq3fLeeUpExHu+BtVvUBhC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ía Jose Montiel Cuatlayol" initials="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9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50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customschemas.google.com/relationships/presentationmetadata" Target="meta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9-07-01T19:10:59.826" idx="1">
    <p:pos x="10" y="10"/>
    <p:text>Cambiar por texto en nota de diapositiva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commentPostId="AAAADNRW8R8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9-07-01T21:39:23.545" idx="2">
    <p:pos x="10" y="10"/>
    <p:text>Estandarizar formato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commentPostId="AAAADNRW8SA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9-07-01T21:41:34.543" idx="3">
    <p:pos x="10" y="10"/>
    <p:text>añadir template y estandarizar formato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commentPostId="AAAADNRW8SM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9-07-01T21:41:43.590" idx="4">
    <p:pos x="10" y="10"/>
    <p:text>añadir template y estandarizar formato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commentPostId="AAAADNRW8SE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9-07-01T21:41:54.387" idx="5">
    <p:pos x="10" y="10"/>
    <p:text>Añadir template y estandarizar formato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commentPostId="AAAADNRW8R4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9-07-01T21:40:47.432" idx="6">
    <p:pos x="10" y="10"/>
    <p:text>Estandarizar formato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commentPostId="AAAADNRW8SQ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9-07-01T21:40:54.044" idx="7">
    <p:pos x="10" y="10"/>
    <p:text>Estandarizar formato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commentPostId="AAAADNRW8SI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556344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02692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01741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45448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405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97366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4268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06548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14658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" name="Google Shape;18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 b="1"/>
          </a:p>
        </p:txBody>
      </p:sp>
    </p:spTree>
    <p:extLst>
      <p:ext uri="{BB962C8B-B14F-4D97-AF65-F5344CB8AC3E}">
        <p14:creationId xmlns:p14="http://schemas.microsoft.com/office/powerpoint/2010/main" val="36697153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 sz="1800" b="1"/>
              <a:t>Formulación de compromisos por actor (quitar el 3.2.)</a:t>
            </a:r>
            <a:endParaRPr sz="18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 sz="1800" b="1"/>
              <a:t>El compromiso por actor se evalúa con el siguiente flujo:</a:t>
            </a:r>
            <a:endParaRPr sz="1800" b="1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-MX" sz="1800" b="1"/>
              <a:t>¿El compromiso es relevante desde una perspectiva de:</a:t>
            </a:r>
            <a:endParaRPr sz="18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 sz="1800" b="1"/>
              <a:t>3. Eliminar el punto 3.</a:t>
            </a:r>
            <a:endParaRPr sz="18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 sz="1800" b="1"/>
              <a:t>5. ¿El compromiso es claro y sin excepciones para su cumplimiento?</a:t>
            </a:r>
            <a:endParaRPr sz="18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 sz="1800" b="1"/>
              <a:t>En caso de que no tenga los siguientes componentes se formularía el compromiso hasta que cumpla con las preguntas (Trabajar en equipo con la redacción de un compromiso)</a:t>
            </a:r>
            <a:endParaRPr sz="1800" b="1"/>
          </a:p>
        </p:txBody>
      </p:sp>
    </p:spTree>
    <p:extLst>
      <p:ext uri="{BB962C8B-B14F-4D97-AF65-F5344CB8AC3E}">
        <p14:creationId xmlns:p14="http://schemas.microsoft.com/office/powerpoint/2010/main" val="32693431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7443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/>
              <a:t>Cambiar por el siguiente texto: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Parte 1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s-MX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 básicos de la planeación estratégica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s-MX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Sobre el diseño de compromisos locales de Gobierno Abierto. El caso de Coahuila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Parte 2  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s-MX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Agenda 2030 y su implementación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s-MX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Alineación de los compromisos de Gobierno Abierto a la Agenda 2030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/>
              <a:t>Parte 3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Núcleo de organizaciones de la Sociedad Civil de AGA y colaboración en Coahuila.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45322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81198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Añadir el siguiente vínculo al texto: https://youtu.be/bk9Z6OWh_34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61902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5ce3fe232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5ce3fe232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64083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Los ODS derivan de los resultados de la Cumbre de Rio+20 sobre los Objetivos de Desarrollo del Milenio (ODM), ocho metas anti-pobreza que el mundo se comprometió a lograr antes de 2015.</a:t>
            </a: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Los 17 ODS pueden dividirse en las 5 áreas temáticas y compararse con los ODM de la siguiente manera:</a:t>
            </a: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- 5 de los 17 ODS se centran en Personas es decir en la lucha contra la pobreza y la desigualdad, la garantía de tener una vida saludable, acceso al conocimiento e inclusión y el empoderamiento de mujeres y niños.</a:t>
            </a: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En el marco de la agenda de los ODM, 6 de los 8 Objetivos se centraron en las Personas.</a:t>
            </a: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- 5 de los 17 ODS se centran en el Planeta (agua y saneamiento, consumo sostenible, lucha contra el cambio climático, ecosistemas marinos y terrestres).</a:t>
            </a: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En el caso de los ODM, sólo 1 tuvo como temática el Planeta y su enfoque fue muy amplio (desarrollo sostenible)</a:t>
            </a: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- 6 de los 17 ODS tratan sobre Prosperidad y piden nuevas estrategias para empresas, finanzas y desarrollo socioeconómico sostenibles.</a:t>
            </a: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Los ODM, por su parte, no hacen referencia a la dimensión socioeconómica.</a:t>
            </a: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Existe un 1 ODS específico para la Paz, la justicia y la rendición de cuentas como conceptos clave para el desarrollo sostenible (ODS 16).</a:t>
            </a: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El ODS 17, así como el ODM 8, se centra en la necesidad de promover una nueva asociación para catalizar la solidaridad global para el desarrollo sostenible.</a:t>
            </a: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59411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Google Shape;226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Los ODS derivan de los resultados de la Cumbre de Rio+20 sobre los Objetivos de Desarrollo del Milenio (ODM), ocho metas anti-pobreza que el mundo se comprometió a lograr antes de 2015.</a:t>
            </a: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Los 17 ODS pueden dividirse en las 5 áreas temáticas y compararse con los ODM de la siguiente manera:</a:t>
            </a: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- 5 de los 17 ODS se centran en Personas es decir en la lucha contra la pobreza y la desigualdad, la garantía de tener una vida saludable, acceso al conocimiento e inclusión y el empoderamiento de mujeres y niños.</a:t>
            </a: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En el marco de la agenda de los ODM, 6 de los 8 Objetivos se centraron en las Personas.</a:t>
            </a: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- 5 de los 17 ODS se centran en el Planeta (agua y saneamiento, consumo sostenible, lucha contra el cambio climático, ecosistemas marinos y terrestres).</a:t>
            </a: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En el caso de los ODM, sólo 1 tuvo como temática el Planeta y su enfoque fue muy amplio (desarrollo sostenible)</a:t>
            </a: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- 6 de los 17 ODS tratan sobre Prosperidad y piden nuevas estrategias para empresas, finanzas y desarrollo socioeconómico sostenibles.</a:t>
            </a: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Los ODM, por su parte, no hacen referencia a la dimensión socioeconómica.</a:t>
            </a: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Existe un 1 ODS específico para la Paz, la justicia y la rendición de cuentas como conceptos clave para el desarrollo sostenible (ODS 16).</a:t>
            </a: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El ODS 17, así como el ODM 8, se centra en la necesidad de promover una nueva asociación para catalizar la solidaridad global para el desarrollo sostenible.</a:t>
            </a: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31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s-MX" sz="1100"/>
              <a:t>El enfoque multidimensional de la Agenda 2030 supone armonizar la dimensión social, económica y ambiental en todos los niveles del diseño estratégico, asegurando que el logro de los objetivos de una dimensión genere los menores impactos negativos sobre otras dimensiones del desarrollo.</a:t>
            </a:r>
            <a:endParaRPr/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s-MX" sz="1100"/>
              <a:t>, es decir, la situación actual de la que parte el diagnóstico y la identificación de la población (desagregada) y zonas o regiones afectadas. Para establecer la línea base se puede consultar el Sistema de Información de los Objetivos de Desarrollo Sostenible (SIODS6) y otras fuentes oficiales de información..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32681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32958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s-MX" sz="1100"/>
              <a:t>El enfoque multidimensional de la Agenda 2030 supone armonizar la dimensión social, económica y ambiental en todos los niveles del diseño estratégico, asegurando que el logro de los objetivos de una dimensión genere los menores impactos negativos sobre otras dimensiones del desarrollo.</a:t>
            </a:r>
            <a:endParaRPr/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s-MX" sz="1100"/>
              <a:t>, es decir, la situación actual de la que parte el diagnóstico y la identificación de la población (desagregada) y zonas o regiones afectadas. Para establecer la línea base se puede consultar el Sistema de Información de los Objetivos de Desarrollo Sostenible (SIODS6) y otras fuentes oficiales de información..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00007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s-MX" sz="1100"/>
              <a:t>El enfoque multidimensional de la Agenda 2030 supone armonizar la dimensión social, económica y ambiental en todos los niveles del diseño estratégico, asegurando que el logro de los objetivos de una dimensión genere los menores impactos negativos sobre otras dimensiones del desarrollo.</a:t>
            </a:r>
            <a:endParaRPr/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s-MX" sz="1100"/>
              <a:t>, es decir, la situación actual de la que parte el diagnóstico y la identificación de la población (desagregada) y zonas o regiones afectadas. Para establecer la línea base se puede consultar el Sistema de Información de los Objetivos de Desarrollo Sostenible (SIODS6) y otras fuentes oficiales de información..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98884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Google Shape;252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/>
              <a:t>El paso 0 consiste en la adopción de un enfoque de combos. El enfoque de combos propone evitar intervenciones específicas para lograr  cada objetivo, sino que, en base a las prioridades de cada país se reconozcan sinergias e interconexiones entre las distintas metas y objetivos de la Agenda 2030.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/>
              <a:t>El paso 1 consiste en definir el problema en base a las necesidades de cada gobierno, nacional o local, con gran énfasis en un proceso participativo e inclusivo.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/>
              <a:t>El Paso 2 consiste en la construcción de la teoría de cambio, para esto es necesario realizar un análisis cuantitativo, procesos inclusivos de diálogo y un mapeo del problema identificado con las metas de los ODS, analizando la integralidad de la teoría de cambio en las tres dimensiones: social, económica y ambiental.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/>
              <a:t>El paso 3 consiste en la construcción de la hoja de ruta, para lo cual es necesario identificar para cada intervención o programa su impacto y factibilidad (con el objetivo de identificar aquellas intervenciones ¨aceleradoras¨ del logro del combo), identificar los cuellos de botella de las intervenciones y sus soluciones catalizadoras, y los medios de implementación (costos y financiamiento de las intervenciones).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/>
              <a:t>En el paso 4 consiste en definir elementos clave para la implementación del combo: los roles de cada organismo, el alcance de las intervenciones, los mecanismos de intervención y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/>
              <a:t>los estándares de calidad de las intervenciones a realizar.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/>
              <a:t>El paso 5 y final consiste en definir el monitoreo y evaluación de la estrategia de combos.Es clave establecer un sistema de medición de los avances en el cual se definan los responsables de este proceso, los plazos de monitoreo y evaluación y también los mecanismos para estos procesos.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9913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/>
              <a:t>Fuentes: MacCrimmont &amp; Taylor, 1976; Hoppe, 2002; Vesely, 2014; Potucek, Kerboy Coleman, 2006.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926198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8791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75967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79980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7" name="Google Shape;317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18186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33649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7" name="Google Shape;327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 i="1"/>
              <a:t>Cambiar por “Redacción del compromiso”</a:t>
            </a:r>
            <a:endParaRPr i="1"/>
          </a:p>
        </p:txBody>
      </p:sp>
    </p:spTree>
    <p:extLst>
      <p:ext uri="{BB962C8B-B14F-4D97-AF65-F5344CB8AC3E}">
        <p14:creationId xmlns:p14="http://schemas.microsoft.com/office/powerpoint/2010/main" val="38170707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" name="Google Shape;332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19736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" name="Google Shape;337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29543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2" name="Google Shape;342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/>
              <a:t>El enfoque de realizar estrategias de políticas públicas centrándose en problemas ha sido ampliamente estudiado en la literatura y tiene la convicción que al enfocarse en un problema específico los hacedores de política pública se ven forzados a pensar en nuevas alternativas para ofrecer una solución al problema, en lugar de limitarse a proporcionar nuevas formas de hacer cosas (Andrews, Pritchett and Woolcock, 2015).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/>
              <a:t>El concepto de “problem windows” se basa en el enfoque de Kingdon y postula que el conocimiento de los problemas trae grandes desafíos en la agenda del cambio (Barzelay y Gallego 2006, Guldbrandsson y Fossum de 2009, Ridde 2009). Frente a los problemas que ya no pueden ignorar, agentes de todo el espectro social y político toman conciencia de las debilidades estructurales que por lo general no consideran y trabajan juntos para resolver tales.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/>
          </a:p>
        </p:txBody>
      </p:sp>
    </p:spTree>
    <p:extLst>
      <p:ext uri="{BB962C8B-B14F-4D97-AF65-F5344CB8AC3E}">
        <p14:creationId xmlns:p14="http://schemas.microsoft.com/office/powerpoint/2010/main" val="26032963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i="1"/>
          </a:p>
        </p:txBody>
      </p:sp>
    </p:spTree>
    <p:extLst>
      <p:ext uri="{BB962C8B-B14F-4D97-AF65-F5344CB8AC3E}">
        <p14:creationId xmlns:p14="http://schemas.microsoft.com/office/powerpoint/2010/main" val="4187930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</a:pPr>
            <a:r>
              <a:rPr lang="es-MX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Justificación de la elección del problema. </a:t>
            </a:r>
            <a:r>
              <a:rPr lang="es-MX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Considerar elementos como frecuencia, duración, alcance, gravedad, percepción. 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</a:pPr>
            <a:r>
              <a:rPr lang="es-MX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Encuadre de la problemática. </a:t>
            </a:r>
            <a:r>
              <a:rPr lang="es-MX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Indicar una problemática sin </a:t>
            </a:r>
            <a:r>
              <a:rPr lang="es-MX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implicar una solución </a:t>
            </a:r>
            <a:r>
              <a:rPr lang="es-MX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 culpar a alguien.  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</a:pPr>
            <a:r>
              <a:rPr lang="es-MX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Considerar el entorno. </a:t>
            </a:r>
            <a:r>
              <a:rPr lang="es-MX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Identificar comportamientos o inclusive factores ambientales que puedan modificarse para alcanzar una situación deseable. 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</a:pPr>
            <a:r>
              <a:rPr lang="es-MX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Analizar con profundidad las causas. </a:t>
            </a:r>
            <a:endParaRPr sz="1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</a:pPr>
            <a:r>
              <a:rPr lang="es-MX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Trabajo colaborativo. </a:t>
            </a:r>
            <a:r>
              <a:rPr lang="es-MX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Buscar un análisis con la comunidad para detectar las causas primordiales.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67237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2" name="Google Shape;352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i="1"/>
          </a:p>
        </p:txBody>
      </p:sp>
    </p:spTree>
    <p:extLst>
      <p:ext uri="{BB962C8B-B14F-4D97-AF65-F5344CB8AC3E}">
        <p14:creationId xmlns:p14="http://schemas.microsoft.com/office/powerpoint/2010/main" val="30848068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7" name="Google Shape;357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 b="1"/>
              <a:t>Lámina de agradecimientos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 b="1"/>
              <a:t>Añadir datos de presentadores: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 b="1"/>
              <a:t>Mtra. María José Montiel Cuatlayol, directora de Gobierno Abierto INAI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 b="1"/>
              <a:t>maria.montiel@inai.org.mx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 b="1"/>
              <a:t>Mtro. Alfredo Elizondo, Coordinador General GESOC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 b="1"/>
              <a:t>alfredo.Elizondo@gesoc.org.mx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 b="1"/>
              <a:t>Añadir logo inai y logo núcleo de organizaciones de AGA</a:t>
            </a:r>
            <a:endParaRPr b="1"/>
          </a:p>
        </p:txBody>
      </p:sp>
    </p:spTree>
    <p:extLst>
      <p:ext uri="{BB962C8B-B14F-4D97-AF65-F5344CB8AC3E}">
        <p14:creationId xmlns:p14="http://schemas.microsoft.com/office/powerpoint/2010/main" val="8030207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712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1088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3224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3272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6379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1872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4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4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54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54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/>
          </a:p>
        </p:txBody>
      </p:sp>
      <p:sp>
        <p:nvSpPr>
          <p:cNvPr id="54" name="Google Shape;54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56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57" name="Google Shape;57;p5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4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5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5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6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6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6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6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6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6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6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63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63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63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6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6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/>
          </a:p>
        </p:txBody>
      </p:sp>
      <p:sp>
        <p:nvSpPr>
          <p:cNvPr id="95" name="Google Shape;95;p6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98" name="Google Shape;98;p65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Google Shape;99;p6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4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4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">
  <p:cSld name="j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4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232129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49"/>
          <p:cNvSpPr/>
          <p:nvPr/>
        </p:nvSpPr>
        <p:spPr>
          <a:xfrm>
            <a:off x="7058025" y="-6030"/>
            <a:ext cx="2085975" cy="109425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49"/>
          <p:cNvSpPr/>
          <p:nvPr/>
        </p:nvSpPr>
        <p:spPr>
          <a:xfrm>
            <a:off x="5793162" y="4049245"/>
            <a:ext cx="3350839" cy="109425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5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50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50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Google Shape;41;p52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Google Shape;42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hyperlink" Target="https://www.youtube.com/watch?v=jL_YyIX5v_s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comments" Target="../comments/commen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4" Type="http://schemas.openxmlformats.org/officeDocument/2006/relationships/comments" Target="../comments/commen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4" Type="http://schemas.openxmlformats.org/officeDocument/2006/relationships/comments" Target="../comments/commen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3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674"/>
            <a:ext cx="9144000" cy="51221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7"/>
          <p:cNvSpPr/>
          <p:nvPr/>
        </p:nvSpPr>
        <p:spPr>
          <a:xfrm>
            <a:off x="6039725" y="4085355"/>
            <a:ext cx="597600" cy="3156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MX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 libera para compartir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8" name="Google Shape;188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4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18"/>
          <p:cNvPicPr preferRelativeResize="0"/>
          <p:nvPr/>
        </p:nvPicPr>
        <p:blipFill rotWithShape="1">
          <a:blip r:embed="rId3">
            <a:alphaModFix/>
          </a:blip>
          <a:srcRect r="10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7450" y="1152250"/>
            <a:ext cx="4428200" cy="248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41375" y="1093925"/>
            <a:ext cx="3006400" cy="295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3" y="8012"/>
            <a:ext cx="9144000" cy="5127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5ce3fe2324_0_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6" name="Google Shape;216;g5ce3fe2324_0_1"/>
          <p:cNvPicPr preferRelativeResize="0"/>
          <p:nvPr/>
        </p:nvPicPr>
        <p:blipFill rotWithShape="1">
          <a:blip r:embed="rId3">
            <a:alphaModFix/>
          </a:blip>
          <a:srcRect r="10"/>
          <a:stretch/>
        </p:blipFill>
        <p:spPr>
          <a:xfrm>
            <a:off x="0" y="0"/>
            <a:ext cx="9143999" cy="5143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g5ce3fe2324_0_1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74574" y="2074324"/>
            <a:ext cx="841800" cy="84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2"/>
          <p:cNvPicPr preferRelativeResize="0"/>
          <p:nvPr/>
        </p:nvPicPr>
        <p:blipFill rotWithShape="1">
          <a:blip r:embed="rId4">
            <a:alphaModFix/>
          </a:blip>
          <a:srcRect l="3542" t="21304" r="3709" b="18597"/>
          <a:stretch/>
        </p:blipFill>
        <p:spPr>
          <a:xfrm>
            <a:off x="1407225" y="763000"/>
            <a:ext cx="6419152" cy="3214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3"/>
          <p:cNvSpPr txBox="1"/>
          <p:nvPr/>
        </p:nvSpPr>
        <p:spPr>
          <a:xfrm>
            <a:off x="2133100" y="3687184"/>
            <a:ext cx="4132233" cy="140247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" name="Google Shape;229;p23"/>
          <p:cNvPicPr preferRelativeResize="0"/>
          <p:nvPr/>
        </p:nvPicPr>
        <p:blipFill rotWithShape="1">
          <a:blip r:embed="rId3">
            <a:alphaModFix/>
          </a:blip>
          <a:srcRect t="39" b="39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24"/>
          <p:cNvPicPr preferRelativeResize="0"/>
          <p:nvPr/>
        </p:nvPicPr>
        <p:blipFill rotWithShape="1">
          <a:blip r:embed="rId3">
            <a:alphaModFix/>
          </a:blip>
          <a:srcRect t="39" b="39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26"/>
          <p:cNvPicPr preferRelativeResize="0"/>
          <p:nvPr/>
        </p:nvPicPr>
        <p:blipFill rotWithShape="1">
          <a:blip r:embed="rId3">
            <a:alphaModFix/>
          </a:blip>
          <a:srcRect t="19" b="19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27"/>
          <p:cNvPicPr preferRelativeResize="0"/>
          <p:nvPr/>
        </p:nvPicPr>
        <p:blipFill rotWithShape="1">
          <a:blip r:embed="rId3">
            <a:alphaModFix/>
          </a:blip>
          <a:srcRect t="69" b="59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5" name="Google Shape;255;p28"/>
          <p:cNvGrpSpPr/>
          <p:nvPr/>
        </p:nvGrpSpPr>
        <p:grpSpPr>
          <a:xfrm>
            <a:off x="400919" y="1143285"/>
            <a:ext cx="8296823" cy="3246383"/>
            <a:chOff x="564623" y="1745628"/>
            <a:chExt cx="8296823" cy="2734718"/>
          </a:xfrm>
        </p:grpSpPr>
        <p:grpSp>
          <p:nvGrpSpPr>
            <p:cNvPr id="256" name="Google Shape;256;p28"/>
            <p:cNvGrpSpPr/>
            <p:nvPr/>
          </p:nvGrpSpPr>
          <p:grpSpPr>
            <a:xfrm>
              <a:off x="564623" y="2207048"/>
              <a:ext cx="1626294" cy="1380952"/>
              <a:chOff x="3154223" y="2207048"/>
              <a:chExt cx="1626294" cy="1380952"/>
            </a:xfrm>
          </p:grpSpPr>
          <p:sp>
            <p:nvSpPr>
              <p:cNvPr id="257" name="Google Shape;257;p28"/>
              <p:cNvSpPr/>
              <p:nvPr/>
            </p:nvSpPr>
            <p:spPr>
              <a:xfrm>
                <a:off x="3485717" y="3079475"/>
                <a:ext cx="1294800" cy="133500"/>
              </a:xfrm>
              <a:prstGeom prst="rect">
                <a:avLst/>
              </a:prstGeom>
              <a:solidFill>
                <a:srgbClr val="3F6C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258;p28"/>
              <p:cNvSpPr txBox="1"/>
              <p:nvPr/>
            </p:nvSpPr>
            <p:spPr>
              <a:xfrm>
                <a:off x="3154224" y="3216600"/>
                <a:ext cx="8004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s-MX" sz="1200" b="1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PASO 0</a:t>
                </a:r>
                <a:endParaRPr sz="12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259" name="Google Shape;259;p28"/>
              <p:cNvSpPr txBox="1"/>
              <p:nvPr/>
            </p:nvSpPr>
            <p:spPr>
              <a:xfrm>
                <a:off x="3154223" y="2207048"/>
                <a:ext cx="1382700" cy="482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es-MX" sz="1000" b="1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Adoptar un enfoque de combos</a:t>
                </a:r>
                <a:endParaRPr sz="10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endParaRPr sz="10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160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es-MX" sz="1000" b="0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Brechas vs Combos</a:t>
                </a:r>
                <a:endParaRPr sz="10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260" name="Google Shape;260;p28"/>
              <p:cNvGrpSpPr/>
              <p:nvPr/>
            </p:nvGrpSpPr>
            <p:grpSpPr>
              <a:xfrm>
                <a:off x="3435870" y="2800065"/>
                <a:ext cx="92400" cy="411825"/>
                <a:chOff x="845575" y="2563700"/>
                <a:chExt cx="92400" cy="411825"/>
              </a:xfrm>
            </p:grpSpPr>
            <p:sp>
              <p:nvSpPr>
                <p:cNvPr id="261" name="Google Shape;261;p28"/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262" name="Google Shape;262;p28"/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263" name="Google Shape;263;p28"/>
            <p:cNvGrpSpPr/>
            <p:nvPr/>
          </p:nvGrpSpPr>
          <p:grpSpPr>
            <a:xfrm>
              <a:off x="1359597" y="2702596"/>
              <a:ext cx="2126214" cy="1764544"/>
              <a:chOff x="1359597" y="2702596"/>
              <a:chExt cx="2126214" cy="1764544"/>
            </a:xfrm>
          </p:grpSpPr>
          <p:sp>
            <p:nvSpPr>
              <p:cNvPr id="264" name="Google Shape;264;p28"/>
              <p:cNvSpPr/>
              <p:nvPr/>
            </p:nvSpPr>
            <p:spPr>
              <a:xfrm>
                <a:off x="2191011" y="3079475"/>
                <a:ext cx="1294800" cy="133500"/>
              </a:xfrm>
              <a:prstGeom prst="rect">
                <a:avLst/>
              </a:prstGeom>
              <a:solidFill>
                <a:srgbClr val="CEAC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265;p28"/>
              <p:cNvSpPr txBox="1"/>
              <p:nvPr/>
            </p:nvSpPr>
            <p:spPr>
              <a:xfrm>
                <a:off x="1828196" y="2702596"/>
                <a:ext cx="7458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s-MX" sz="1200" b="1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PASO 1</a:t>
                </a:r>
                <a:endParaRPr sz="12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266" name="Google Shape;266;p28"/>
              <p:cNvSpPr txBox="1"/>
              <p:nvPr/>
            </p:nvSpPr>
            <p:spPr>
              <a:xfrm>
                <a:off x="1359597" y="3549740"/>
                <a:ext cx="1683000" cy="917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es-MX" sz="1000" b="1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Definición del Problema</a:t>
                </a:r>
                <a:endParaRPr sz="10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endParaRPr sz="10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160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es-MX" sz="1000" b="0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Con base en las prioridades de cada localidad</a:t>
                </a:r>
                <a:endParaRPr sz="10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267" name="Google Shape;267;p28"/>
              <p:cNvGrpSpPr/>
              <p:nvPr/>
            </p:nvGrpSpPr>
            <p:grpSpPr>
              <a:xfrm rot="10800000">
                <a:off x="2149293" y="3079467"/>
                <a:ext cx="92400" cy="411825"/>
                <a:chOff x="2072481" y="2563700"/>
                <a:chExt cx="92400" cy="411825"/>
              </a:xfrm>
            </p:grpSpPr>
            <p:cxnSp>
              <p:nvCxnSpPr>
                <p:cNvPr id="268" name="Google Shape;268;p28"/>
                <p:cNvCxnSpPr/>
                <p:nvPr/>
              </p:nvCxnSpPr>
              <p:spPr>
                <a:xfrm>
                  <a:off x="2118681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269" name="Google Shape;269;p28"/>
                <p:cNvSpPr/>
                <p:nvPr/>
              </p:nvSpPr>
              <p:spPr>
                <a:xfrm>
                  <a:off x="2072481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70" name="Google Shape;270;p28"/>
            <p:cNvGrpSpPr/>
            <p:nvPr/>
          </p:nvGrpSpPr>
          <p:grpSpPr>
            <a:xfrm>
              <a:off x="2573997" y="1745628"/>
              <a:ext cx="2206520" cy="1842372"/>
              <a:chOff x="2573997" y="1745628"/>
              <a:chExt cx="2206520" cy="1842372"/>
            </a:xfrm>
          </p:grpSpPr>
          <p:sp>
            <p:nvSpPr>
              <p:cNvPr id="271" name="Google Shape;271;p28"/>
              <p:cNvSpPr/>
              <p:nvPr/>
            </p:nvSpPr>
            <p:spPr>
              <a:xfrm>
                <a:off x="3485717" y="3079475"/>
                <a:ext cx="1294800" cy="133500"/>
              </a:xfrm>
              <a:prstGeom prst="rect">
                <a:avLst/>
              </a:prstGeom>
              <a:solidFill>
                <a:srgbClr val="3F6C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28"/>
              <p:cNvSpPr txBox="1"/>
              <p:nvPr/>
            </p:nvSpPr>
            <p:spPr>
              <a:xfrm>
                <a:off x="3154224" y="3216600"/>
                <a:ext cx="7530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s-MX" sz="1200" b="1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PASO 2</a:t>
                </a:r>
                <a:endParaRPr sz="12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273" name="Google Shape;273;p28"/>
              <p:cNvSpPr txBox="1"/>
              <p:nvPr/>
            </p:nvSpPr>
            <p:spPr>
              <a:xfrm>
                <a:off x="2573997" y="1745628"/>
                <a:ext cx="1976700" cy="828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es-MX" sz="1000" b="1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Construcción de la teoría de cambio</a:t>
                </a:r>
                <a:endParaRPr sz="10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endParaRPr sz="10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457200" marR="0" lvl="0" indent="-2921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Roboto"/>
                  <a:buAutoNum type="alphaLcPeriod"/>
                </a:pPr>
                <a:r>
                  <a:rPr lang="es-MX" sz="1000" b="0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Análisis cuantitativo</a:t>
                </a:r>
                <a:endParaRPr sz="1000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457200" marR="0" lvl="0" indent="-2921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Roboto"/>
                  <a:buAutoNum type="alphaLcPeriod"/>
                </a:pPr>
                <a:r>
                  <a:rPr lang="es-MX" sz="1000" b="0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Diálogo inclusivo</a:t>
                </a:r>
                <a:endParaRPr sz="1000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457200" marR="0" lvl="0" indent="-2921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Roboto"/>
                  <a:buAutoNum type="alphaLcPeriod"/>
                </a:pPr>
                <a:r>
                  <a:rPr lang="es-MX" sz="1000" b="0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Mapeo con los ODS</a:t>
                </a:r>
                <a:endParaRPr sz="1000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274" name="Google Shape;274;p28"/>
              <p:cNvGrpSpPr/>
              <p:nvPr/>
            </p:nvGrpSpPr>
            <p:grpSpPr>
              <a:xfrm>
                <a:off x="3435870" y="2800065"/>
                <a:ext cx="92400" cy="411825"/>
                <a:chOff x="845575" y="2563700"/>
                <a:chExt cx="92400" cy="411825"/>
              </a:xfrm>
            </p:grpSpPr>
            <p:sp>
              <p:nvSpPr>
                <p:cNvPr id="275" name="Google Shape;275;p28"/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276" name="Google Shape;276;p28"/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277" name="Google Shape;277;p28"/>
            <p:cNvGrpSpPr/>
            <p:nvPr/>
          </p:nvGrpSpPr>
          <p:grpSpPr>
            <a:xfrm>
              <a:off x="3717335" y="2702596"/>
              <a:ext cx="2357886" cy="1777750"/>
              <a:chOff x="3717335" y="2702596"/>
              <a:chExt cx="2357886" cy="1777750"/>
            </a:xfrm>
          </p:grpSpPr>
          <p:sp>
            <p:nvSpPr>
              <p:cNvPr id="278" name="Google Shape;278;p28"/>
              <p:cNvSpPr/>
              <p:nvPr/>
            </p:nvSpPr>
            <p:spPr>
              <a:xfrm>
                <a:off x="4780421" y="3079475"/>
                <a:ext cx="1294800" cy="133500"/>
              </a:xfrm>
              <a:prstGeom prst="rect">
                <a:avLst/>
              </a:prstGeom>
              <a:solidFill>
                <a:srgbClr val="CEAC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79" name="Google Shape;279;p28"/>
              <p:cNvGrpSpPr/>
              <p:nvPr/>
            </p:nvGrpSpPr>
            <p:grpSpPr>
              <a:xfrm rot="10800000">
                <a:off x="4737413" y="3079467"/>
                <a:ext cx="92400" cy="411825"/>
                <a:chOff x="2070100" y="2563700"/>
                <a:chExt cx="92400" cy="411825"/>
              </a:xfrm>
            </p:grpSpPr>
            <p:cxnSp>
              <p:nvCxnSpPr>
                <p:cNvPr id="280" name="Google Shape;280;p28"/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281" name="Google Shape;281;p28"/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82" name="Google Shape;282;p28"/>
              <p:cNvSpPr txBox="1"/>
              <p:nvPr/>
            </p:nvSpPr>
            <p:spPr>
              <a:xfrm>
                <a:off x="4413187" y="2702596"/>
                <a:ext cx="7458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s-MX" sz="1200" b="1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PASO 3</a:t>
                </a:r>
                <a:endParaRPr sz="12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283" name="Google Shape;283;p28"/>
              <p:cNvSpPr txBox="1"/>
              <p:nvPr/>
            </p:nvSpPr>
            <p:spPr>
              <a:xfrm>
                <a:off x="3717335" y="3536546"/>
                <a:ext cx="2276400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es-MX" sz="1000" b="1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Construcción de la hoja de ruta</a:t>
                </a:r>
                <a:endParaRPr sz="10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endParaRPr sz="10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457200" marR="0" lvl="0" indent="-2921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Roboto"/>
                  <a:buAutoNum type="alphaLcPeriod"/>
                </a:pPr>
                <a:r>
                  <a:rPr lang="es-MX" sz="1000" b="0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Definición de aceleradores</a:t>
                </a:r>
                <a:endParaRPr sz="1000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457200" marR="0" lvl="0" indent="-2921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Roboto"/>
                  <a:buAutoNum type="alphaLcPeriod"/>
                </a:pPr>
                <a:r>
                  <a:rPr lang="es-MX" sz="1000" b="0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Definición de catalizadores</a:t>
                </a:r>
                <a:endParaRPr sz="1000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457200" marR="0" lvl="0" indent="-2921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Roboto"/>
                  <a:buAutoNum type="alphaLcPeriod"/>
                </a:pPr>
                <a:r>
                  <a:rPr lang="es-MX" sz="1000" b="0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Medios de implementación</a:t>
                </a:r>
                <a:endParaRPr sz="1000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284" name="Google Shape;284;p28"/>
            <p:cNvGrpSpPr/>
            <p:nvPr/>
          </p:nvGrpSpPr>
          <p:grpSpPr>
            <a:xfrm>
              <a:off x="5158999" y="1745638"/>
              <a:ext cx="2210926" cy="1842362"/>
              <a:chOff x="5158999" y="1745638"/>
              <a:chExt cx="2210926" cy="1842362"/>
            </a:xfrm>
          </p:grpSpPr>
          <p:sp>
            <p:nvSpPr>
              <p:cNvPr id="285" name="Google Shape;285;p28"/>
              <p:cNvSpPr/>
              <p:nvPr/>
            </p:nvSpPr>
            <p:spPr>
              <a:xfrm>
                <a:off x="6075125" y="3079475"/>
                <a:ext cx="1294800" cy="133500"/>
              </a:xfrm>
              <a:prstGeom prst="rect">
                <a:avLst/>
              </a:prstGeom>
              <a:solidFill>
                <a:srgbClr val="3F6C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86" name="Google Shape;286;p28"/>
              <p:cNvGrpSpPr/>
              <p:nvPr/>
            </p:nvGrpSpPr>
            <p:grpSpPr>
              <a:xfrm>
                <a:off x="6031394" y="2800065"/>
                <a:ext cx="92400" cy="411825"/>
                <a:chOff x="845575" y="2563700"/>
                <a:chExt cx="92400" cy="411825"/>
              </a:xfrm>
            </p:grpSpPr>
            <p:cxnSp>
              <p:nvCxnSpPr>
                <p:cNvPr id="287" name="Google Shape;287;p28"/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288" name="Google Shape;288;p28"/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89" name="Google Shape;289;p28"/>
              <p:cNvSpPr txBox="1"/>
              <p:nvPr/>
            </p:nvSpPr>
            <p:spPr>
              <a:xfrm>
                <a:off x="5707757" y="3216600"/>
                <a:ext cx="7458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s-MX" sz="1200" b="1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PASO 4</a:t>
                </a:r>
                <a:endParaRPr sz="12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290" name="Google Shape;290;p28"/>
              <p:cNvSpPr txBox="1"/>
              <p:nvPr/>
            </p:nvSpPr>
            <p:spPr>
              <a:xfrm>
                <a:off x="5158999" y="1745638"/>
                <a:ext cx="2128200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es-MX" sz="1000" b="1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Implementación</a:t>
                </a:r>
                <a:endParaRPr sz="10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endParaRPr sz="10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457200" marR="0" lvl="0" indent="-2921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Roboto"/>
                  <a:buAutoNum type="alphaLcPeriod"/>
                </a:pPr>
                <a:r>
                  <a:rPr lang="es-MX" sz="1000" b="0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Definición de roles</a:t>
                </a:r>
                <a:endParaRPr sz="1000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457200" marR="0" lvl="0" indent="-2921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Roboto"/>
                  <a:buAutoNum type="alphaLcPeriod"/>
                </a:pPr>
                <a:r>
                  <a:rPr lang="es-MX" sz="1000" b="0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Alcance de intervenciones</a:t>
                </a:r>
                <a:endParaRPr sz="1000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457200" marR="0" lvl="0" indent="-2921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Roboto"/>
                  <a:buAutoNum type="alphaLcPeriod"/>
                </a:pPr>
                <a:r>
                  <a:rPr lang="es-MX" sz="1000" b="0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Mecanismos de intervención</a:t>
                </a:r>
                <a:endParaRPr sz="1000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457200" marR="0" lvl="0" indent="-2921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Roboto"/>
                  <a:buAutoNum type="alphaLcPeriod"/>
                </a:pPr>
                <a:r>
                  <a:rPr lang="es-MX" sz="1000" b="0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Quality assurance</a:t>
                </a:r>
                <a:endParaRPr sz="1000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291" name="Google Shape;291;p28"/>
            <p:cNvGrpSpPr/>
            <p:nvPr/>
          </p:nvGrpSpPr>
          <p:grpSpPr>
            <a:xfrm>
              <a:off x="6453547" y="2702596"/>
              <a:ext cx="2407899" cy="1507602"/>
              <a:chOff x="6453547" y="2702596"/>
              <a:chExt cx="2407899" cy="1507602"/>
            </a:xfrm>
          </p:grpSpPr>
          <p:sp>
            <p:nvSpPr>
              <p:cNvPr id="292" name="Google Shape;292;p28"/>
              <p:cNvSpPr/>
              <p:nvPr/>
            </p:nvSpPr>
            <p:spPr>
              <a:xfrm>
                <a:off x="7369846" y="3079466"/>
                <a:ext cx="1491600" cy="133500"/>
              </a:xfrm>
              <a:prstGeom prst="rect">
                <a:avLst/>
              </a:prstGeom>
              <a:solidFill>
                <a:srgbClr val="CEAC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93" name="Google Shape;293;p28"/>
              <p:cNvGrpSpPr/>
              <p:nvPr/>
            </p:nvGrpSpPr>
            <p:grpSpPr>
              <a:xfrm rot="10800000">
                <a:off x="7328221" y="3079467"/>
                <a:ext cx="92400" cy="411825"/>
                <a:chOff x="2070100" y="2563700"/>
                <a:chExt cx="92400" cy="411825"/>
              </a:xfrm>
            </p:grpSpPr>
            <p:cxnSp>
              <p:nvCxnSpPr>
                <p:cNvPr id="294" name="Google Shape;294;p28"/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295" name="Google Shape;295;p28"/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6" name="Google Shape;296;p28"/>
              <p:cNvSpPr txBox="1"/>
              <p:nvPr/>
            </p:nvSpPr>
            <p:spPr>
              <a:xfrm>
                <a:off x="7003996" y="2702596"/>
                <a:ext cx="7458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s-MX" sz="1200" b="1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PASO 5</a:t>
                </a:r>
                <a:endParaRPr sz="12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297" name="Google Shape;297;p28"/>
              <p:cNvSpPr txBox="1"/>
              <p:nvPr/>
            </p:nvSpPr>
            <p:spPr>
              <a:xfrm>
                <a:off x="6453547" y="3587998"/>
                <a:ext cx="2097000" cy="622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es-MX" sz="1000" b="1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Monitoreo y Evaluación</a:t>
                </a:r>
                <a:endParaRPr sz="10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endParaRPr sz="10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160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es-MX" sz="1000" b="0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Desarrollo de capacidades y sistemas</a:t>
                </a:r>
                <a:endParaRPr sz="10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pic>
        <p:nvPicPr>
          <p:cNvPr id="298" name="Google Shape;298;p28"/>
          <p:cNvPicPr preferRelativeResize="0"/>
          <p:nvPr/>
        </p:nvPicPr>
        <p:blipFill rotWithShape="1">
          <a:blip r:embed="rId4">
            <a:alphaModFix/>
          </a:blip>
          <a:srcRect t="69" b="59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2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25200" y="1005225"/>
            <a:ext cx="4232799" cy="2665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89"/>
            <a:ext cx="9144000" cy="5141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1189"/>
            <a:ext cx="9143998" cy="5141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1189"/>
            <a:ext cx="9143998" cy="5141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89"/>
            <a:ext cx="9144000" cy="5141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89"/>
            <a:ext cx="9144000" cy="5141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41"/>
          <p:cNvPicPr preferRelativeResize="0"/>
          <p:nvPr/>
        </p:nvPicPr>
        <p:blipFill rotWithShape="1">
          <a:blip r:embed="rId3">
            <a:alphaModFix/>
          </a:blip>
          <a:srcRect t="19" b="19"/>
          <a:stretch/>
        </p:blipFill>
        <p:spPr>
          <a:xfrm>
            <a:off x="0" y="1189"/>
            <a:ext cx="9143999" cy="5141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7"/>
          <p:cNvPicPr preferRelativeResize="0"/>
          <p:nvPr/>
        </p:nvPicPr>
        <p:blipFill rotWithShape="1">
          <a:blip r:embed="rId3">
            <a:alphaModFix/>
          </a:blip>
          <a:srcRect t="19" b="19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7"/>
          <p:cNvSpPr txBox="1"/>
          <p:nvPr/>
        </p:nvSpPr>
        <p:spPr>
          <a:xfrm>
            <a:off x="1989350" y="4541450"/>
            <a:ext cx="3415800" cy="4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">
                <a:solidFill>
                  <a:srgbClr val="B7B7B7"/>
                </a:solidFill>
              </a:rPr>
              <a:t>Fuente: Martínez y Fernández</a:t>
            </a:r>
            <a:endParaRPr sz="900">
              <a:solidFill>
                <a:srgbClr val="B7B7B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1659</Words>
  <Application>Microsoft Office PowerPoint</Application>
  <PresentationFormat>Presentación en pantalla (16:9)</PresentationFormat>
  <Paragraphs>120</Paragraphs>
  <Slides>42</Slides>
  <Notes>42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42</vt:i4>
      </vt:variant>
    </vt:vector>
  </HeadingPairs>
  <TitlesOfParts>
    <vt:vector size="46" baseType="lpstr">
      <vt:lpstr>Arial</vt:lpstr>
      <vt:lpstr>Roboto</vt:lpstr>
      <vt:lpstr>Simple Light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María Jose Montiel Cuatlayol</dc:creator>
  <cp:lastModifiedBy>hp</cp:lastModifiedBy>
  <cp:revision>1</cp:revision>
  <dcterms:modified xsi:type="dcterms:W3CDTF">2019-07-08T17:04:46Z</dcterms:modified>
</cp:coreProperties>
</file>